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Lst>
  <p:notesMasterIdLst>
    <p:notesMasterId r:id="rId5"/>
  </p:notesMasterIdLst>
  <p:sldSz cx="14630400" cy="8229600"/>
  <p:notesSz cx="8229600" cy="14630400"/>
  <p:embeddedFontLst>
    <p:embeddedFont>
      <p:font typeface="Inter"/>
      <p:regular r:id="rId10"/>
    </p:embeddedFont>
    <p:embeddedFont>
      <p:font typeface="Inter"/>
      <p:regular r:id="rId11"/>
    </p:embeddedFont>
    <p:embeddedFont>
      <p:font typeface="Inter"/>
      <p:regular r:id="rId12"/>
    </p:embeddedFont>
    <p:embeddedFont>
      <p:font typeface="Inter"/>
      <p:regular r:id="rId13"/>
    </p:embeddedFont>
    <p:embeddedFont>
      <p:font typeface="Inter"/>
      <p:regular r:id="rId14"/>
    </p:embeddedFont>
    <p:embeddedFont>
      <p:font typeface="Inter"/>
      <p:regular r:id="rId15"/>
    </p:embeddedFont>
    <p:embeddedFont>
      <p:font typeface="Inter"/>
      <p:regular r:id="rId16"/>
    </p:embeddedFont>
    <p:embeddedFont>
      <p:font typeface="Inter"/>
      <p:regular r:id="rId1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openxmlformats.org/officeDocument/2006/relationships/font" Target="fonts/font1.fntdata"/><Relationship Id="rId11" Type="http://schemas.openxmlformats.org/officeDocument/2006/relationships/font" Target="fonts/font2.fntdata"/><Relationship Id="rId12" Type="http://schemas.openxmlformats.org/officeDocument/2006/relationships/font" Target="fonts/font3.fntdata"/><Relationship Id="rId13" Type="http://schemas.openxmlformats.org/officeDocument/2006/relationships/font" Target="fonts/font4.fntdata"/><Relationship Id="rId14" Type="http://schemas.openxmlformats.org/officeDocument/2006/relationships/font" Target="fonts/font5.fntdata"/><Relationship Id="rId15" Type="http://schemas.openxmlformats.org/officeDocument/2006/relationships/font" Target="fonts/font6.fntdata"/><Relationship Id="rId16" Type="http://schemas.openxmlformats.org/officeDocument/2006/relationships/font" Target="fonts/font7.fntdata"/><Relationship Id="rId17" Type="http://schemas.openxmlformats.org/officeDocument/2006/relationships/font" Target="fonts/font8.fntdata"/></Relationships>
</file>

<file path=ppt/media/>
</file>

<file path=ppt/media/image-1-1.png>
</file>

<file path=ppt/media/image-2-1.png>
</file>

<file path=ppt/media/image-2-2.svg>
</file>

<file path=ppt/media/image-2-3.png>
</file>

<file path=ppt/media/image-2-4.svg>
</file>

<file path=ppt/media/image-2-5.png>
</file>

<file path=ppt/media/image-2-6.svg>
</file>

<file path=ppt/media/image-2-7.png>
</file>

<file path=ppt/media/image-3-1.png>
</file>

<file path=ppt/media/image-3-2.png>
</file>

<file path=ppt/media/image-3-3.png>
</file>

<file path=ppt/media/image-3-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svg"/><Relationship Id="rId3" Type="http://schemas.openxmlformats.org/officeDocument/2006/relationships/image" Target="../media/image-2-3.png"/><Relationship Id="rId4" Type="http://schemas.openxmlformats.org/officeDocument/2006/relationships/image" Target="../media/image-2-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image" Target="../media/image-2-7.png"/><Relationship Id="rId8" Type="http://schemas.openxmlformats.org/officeDocument/2006/relationships/slideLayout" Target="../slideLayouts/slideLayout3.xml"/><Relationship Id="rId9"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14717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L'Évolution Rapide des Modèles d'IA</a:t>
            </a:r>
            <a:endParaRPr lang="en-US" sz="4450" dirty="0"/>
          </a:p>
        </p:txBody>
      </p:sp>
      <p:sp>
        <p:nvSpPr>
          <p:cNvPr id="4" name="Text 1"/>
          <p:cNvSpPr/>
          <p:nvPr/>
        </p:nvSpPr>
        <p:spPr>
          <a:xfrm>
            <a:off x="793790" y="390489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L'intelligence artificielle connaît une transformation sans précédent, propulsée par des avancées technologiques majeures. Les grands modèles linguistiques, l'IA générative et les systèmes multimodaux redéfinissent notre façon d'interagir avec la technologie et transforment profondément de nombreuses industries, de la santé à la finance en passant par la création de contenu.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396835" y="311825"/>
            <a:ext cx="450282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Catégories Clés de Modèles d'IA</a:t>
            </a:r>
            <a:endParaRPr lang="en-US" sz="2200" dirty="0"/>
          </a:p>
        </p:txBody>
      </p:sp>
      <p:sp>
        <p:nvSpPr>
          <p:cNvPr id="3" name="Shape 1"/>
          <p:cNvSpPr/>
          <p:nvPr/>
        </p:nvSpPr>
        <p:spPr>
          <a:xfrm>
            <a:off x="396835" y="892969"/>
            <a:ext cx="4536638" cy="1484948"/>
          </a:xfrm>
          <a:prstGeom prst="roundRect">
            <a:avLst>
              <a:gd name="adj" fmla="val 3208"/>
            </a:avLst>
          </a:prstGeom>
          <a:solidFill>
            <a:srgbClr val="DADBF1"/>
          </a:solidFill>
          <a:ln w="7620">
            <a:solidFill>
              <a:srgbClr val="C0C1D7"/>
            </a:solidFill>
            <a:prstDash val="solid"/>
          </a:ln>
        </p:spPr>
      </p:sp>
      <p:sp>
        <p:nvSpPr>
          <p:cNvPr id="4" name="Shape 2"/>
          <p:cNvSpPr/>
          <p:nvPr/>
        </p:nvSpPr>
        <p:spPr>
          <a:xfrm>
            <a:off x="517803" y="1013936"/>
            <a:ext cx="340162" cy="340162"/>
          </a:xfrm>
          <a:prstGeom prst="roundRect">
            <a:avLst>
              <a:gd name="adj" fmla="val 26878621"/>
            </a:avLst>
          </a:prstGeom>
          <a:solidFill>
            <a:srgbClr val="4950BC"/>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11386" y="1107519"/>
            <a:ext cx="152995" cy="152995"/>
          </a:xfrm>
          <a:prstGeom prst="rect">
            <a:avLst/>
          </a:prstGeom>
        </p:spPr>
      </p:pic>
      <p:sp>
        <p:nvSpPr>
          <p:cNvPr id="6" name="Text 3"/>
          <p:cNvSpPr/>
          <p:nvPr/>
        </p:nvSpPr>
        <p:spPr>
          <a:xfrm>
            <a:off x="517803" y="1467445"/>
            <a:ext cx="2096929"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Grands Modèles Linguistiques</a:t>
            </a:r>
            <a:endParaRPr lang="en-US" sz="1100" dirty="0"/>
          </a:p>
        </p:txBody>
      </p:sp>
      <p:sp>
        <p:nvSpPr>
          <p:cNvPr id="7" name="Text 4"/>
          <p:cNvSpPr/>
          <p:nvPr/>
        </p:nvSpPr>
        <p:spPr>
          <a:xfrm>
            <a:off x="517803" y="1712595"/>
            <a:ext cx="4294703" cy="544354"/>
          </a:xfrm>
          <a:prstGeom prst="rect">
            <a:avLst/>
          </a:prstGeom>
          <a:noFill/>
          <a:ln/>
        </p:spPr>
        <p:txBody>
          <a:bodyPr wrap="square" lIns="0" tIns="0" rIns="0" bIns="0" rtlCol="0" anchor="t"/>
          <a:lstStyle/>
          <a:p>
            <a:pPr algn="l" indent="0" marL="0">
              <a:lnSpc>
                <a:spcPts val="1400"/>
              </a:lnSpc>
              <a:buNone/>
            </a:pPr>
            <a:r>
              <a:rPr lang="en-US" sz="850" b="1" dirty="0">
                <a:solidFill>
                  <a:srgbClr val="272525"/>
                </a:solidFill>
                <a:latin typeface="Inter" pitchFamily="34" charset="0"/>
                <a:ea typeface="Inter" pitchFamily="34" charset="-122"/>
                <a:cs typeface="Inter" pitchFamily="34" charset="-120"/>
              </a:rPr>
              <a:t>GPT-5</a:t>
            </a:r>
            <a:pPr algn="l" indent="0" marL="0">
              <a:lnSpc>
                <a:spcPts val="1400"/>
              </a:lnSpc>
              <a:buNone/>
            </a:pPr>
            <a:r>
              <a:rPr lang="en-US" sz="850" dirty="0">
                <a:solidFill>
                  <a:srgbClr val="272525"/>
                </a:solidFill>
                <a:latin typeface="Inter" pitchFamily="34" charset="0"/>
                <a:ea typeface="Inter" pitchFamily="34" charset="-122"/>
                <a:cs typeface="Inter" pitchFamily="34" charset="-120"/>
              </a:rPr>
              <a:t> et </a:t>
            </a:r>
            <a:pPr algn="l" indent="0" marL="0">
              <a:lnSpc>
                <a:spcPts val="1400"/>
              </a:lnSpc>
              <a:buNone/>
            </a:pPr>
            <a:r>
              <a:rPr lang="en-US" sz="850" b="1" dirty="0">
                <a:solidFill>
                  <a:srgbClr val="272525"/>
                </a:solidFill>
                <a:latin typeface="Inter" pitchFamily="34" charset="0"/>
                <a:ea typeface="Inter" pitchFamily="34" charset="-122"/>
                <a:cs typeface="Inter" pitchFamily="34" charset="-120"/>
              </a:rPr>
              <a:t>Gemini Ultra</a:t>
            </a:r>
            <a:pPr algn="l" indent="0" marL="0">
              <a:lnSpc>
                <a:spcPts val="1400"/>
              </a:lnSpc>
              <a:buNone/>
            </a:pPr>
            <a:r>
              <a:rPr lang="en-US" sz="850" dirty="0">
                <a:solidFill>
                  <a:srgbClr val="272525"/>
                </a:solidFill>
                <a:latin typeface="Inter" pitchFamily="34" charset="0"/>
                <a:ea typeface="Inter" pitchFamily="34" charset="-122"/>
                <a:cs typeface="Inter" pitchFamily="34" charset="-120"/>
              </a:rPr>
              <a:t> représentent la pointe de la technologie LLM, capables de générer du texte sophistiqué, traduire avec précision et écrire du code complexe.</a:t>
            </a:r>
            <a:endParaRPr lang="en-US" sz="850" dirty="0"/>
          </a:p>
        </p:txBody>
      </p:sp>
      <p:sp>
        <p:nvSpPr>
          <p:cNvPr id="8" name="Shape 5"/>
          <p:cNvSpPr/>
          <p:nvPr/>
        </p:nvSpPr>
        <p:spPr>
          <a:xfrm>
            <a:off x="5046821" y="892969"/>
            <a:ext cx="4536638" cy="1484948"/>
          </a:xfrm>
          <a:prstGeom prst="roundRect">
            <a:avLst>
              <a:gd name="adj" fmla="val 3208"/>
            </a:avLst>
          </a:prstGeom>
          <a:solidFill>
            <a:srgbClr val="DADBF1"/>
          </a:solidFill>
          <a:ln w="7620">
            <a:solidFill>
              <a:srgbClr val="C0C1D7"/>
            </a:solidFill>
            <a:prstDash val="solid"/>
          </a:ln>
        </p:spPr>
      </p:sp>
      <p:sp>
        <p:nvSpPr>
          <p:cNvPr id="9" name="Shape 6"/>
          <p:cNvSpPr/>
          <p:nvPr/>
        </p:nvSpPr>
        <p:spPr>
          <a:xfrm>
            <a:off x="5167789" y="1013936"/>
            <a:ext cx="340162" cy="340162"/>
          </a:xfrm>
          <a:prstGeom prst="roundRect">
            <a:avLst>
              <a:gd name="adj" fmla="val 26878621"/>
            </a:avLst>
          </a:prstGeom>
          <a:solidFill>
            <a:srgbClr val="4950BC"/>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61372" y="1107519"/>
            <a:ext cx="152995" cy="152995"/>
          </a:xfrm>
          <a:prstGeom prst="rect">
            <a:avLst/>
          </a:prstGeom>
        </p:spPr>
      </p:pic>
      <p:sp>
        <p:nvSpPr>
          <p:cNvPr id="11" name="Text 7"/>
          <p:cNvSpPr/>
          <p:nvPr/>
        </p:nvSpPr>
        <p:spPr>
          <a:xfrm>
            <a:off x="5167789" y="1467445"/>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IA Générative</a:t>
            </a:r>
            <a:endParaRPr lang="en-US" sz="1100" dirty="0"/>
          </a:p>
        </p:txBody>
      </p:sp>
      <p:sp>
        <p:nvSpPr>
          <p:cNvPr id="12" name="Text 8"/>
          <p:cNvSpPr/>
          <p:nvPr/>
        </p:nvSpPr>
        <p:spPr>
          <a:xfrm>
            <a:off x="5167789" y="1712595"/>
            <a:ext cx="4294703" cy="544354"/>
          </a:xfrm>
          <a:prstGeom prst="rect">
            <a:avLst/>
          </a:prstGeom>
          <a:noFill/>
          <a:ln/>
        </p:spPr>
        <p:txBody>
          <a:bodyPr wrap="squar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Création révolutionnaire de contenu multimédia : images photoréalistes, vidéos haute définition et audio authentique grâce aux réseaux génératifs adverses et diffusion.</a:t>
            </a:r>
            <a:endParaRPr lang="en-US" sz="850" dirty="0"/>
          </a:p>
        </p:txBody>
      </p:sp>
      <p:sp>
        <p:nvSpPr>
          <p:cNvPr id="13" name="Shape 9"/>
          <p:cNvSpPr/>
          <p:nvPr/>
        </p:nvSpPr>
        <p:spPr>
          <a:xfrm>
            <a:off x="9696807" y="892969"/>
            <a:ext cx="4536638" cy="1484948"/>
          </a:xfrm>
          <a:prstGeom prst="roundRect">
            <a:avLst>
              <a:gd name="adj" fmla="val 3208"/>
            </a:avLst>
          </a:prstGeom>
          <a:solidFill>
            <a:srgbClr val="DADBF1"/>
          </a:solidFill>
          <a:ln w="7620">
            <a:solidFill>
              <a:srgbClr val="C0C1D7"/>
            </a:solidFill>
            <a:prstDash val="solid"/>
          </a:ln>
        </p:spPr>
      </p:sp>
      <p:sp>
        <p:nvSpPr>
          <p:cNvPr id="14" name="Shape 10"/>
          <p:cNvSpPr/>
          <p:nvPr/>
        </p:nvSpPr>
        <p:spPr>
          <a:xfrm>
            <a:off x="9817775" y="1013936"/>
            <a:ext cx="340162" cy="340162"/>
          </a:xfrm>
          <a:prstGeom prst="roundRect">
            <a:avLst>
              <a:gd name="adj" fmla="val 26878621"/>
            </a:avLst>
          </a:prstGeom>
          <a:solidFill>
            <a:srgbClr val="4950BC"/>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11358" y="1107519"/>
            <a:ext cx="152995" cy="152995"/>
          </a:xfrm>
          <a:prstGeom prst="rect">
            <a:avLst/>
          </a:prstGeom>
        </p:spPr>
      </p:pic>
      <p:sp>
        <p:nvSpPr>
          <p:cNvPr id="16" name="Text 11"/>
          <p:cNvSpPr/>
          <p:nvPr/>
        </p:nvSpPr>
        <p:spPr>
          <a:xfrm>
            <a:off x="9817775" y="1467445"/>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IA Multimodale</a:t>
            </a:r>
            <a:endParaRPr lang="en-US" sz="1100" dirty="0"/>
          </a:p>
        </p:txBody>
      </p:sp>
      <p:sp>
        <p:nvSpPr>
          <p:cNvPr id="17" name="Text 12"/>
          <p:cNvSpPr/>
          <p:nvPr/>
        </p:nvSpPr>
        <p:spPr>
          <a:xfrm>
            <a:off x="9817775" y="1712595"/>
            <a:ext cx="4294703" cy="362903"/>
          </a:xfrm>
          <a:prstGeom prst="rect">
            <a:avLst/>
          </a:prstGeom>
          <a:noFill/>
          <a:ln/>
        </p:spPr>
        <p:txBody>
          <a:bodyPr wrap="squar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Traitement simultané de texte, images et audio pour une compréhension contextuelle profonde et des interactions plus naturelles avec les utilisateurs.</a:t>
            </a:r>
            <a:endParaRPr lang="en-US" sz="850" dirty="0"/>
          </a:p>
        </p:txBody>
      </p:sp>
      <p:pic>
        <p:nvPicPr>
          <p:cNvPr id="18" name="Image 3" descr="preencoded.png">    </p:cNvPr>
          <p:cNvPicPr>
            <a:picLocks noChangeAspect="1"/>
          </p:cNvPicPr>
          <p:nvPr/>
        </p:nvPicPr>
        <p:blipFill>
          <a:blip r:embed="rId7"/>
          <a:stretch>
            <a:fillRect/>
          </a:stretch>
        </p:blipFill>
        <p:spPr>
          <a:xfrm>
            <a:off x="396835" y="2505432"/>
            <a:ext cx="13836729" cy="77484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396835" y="311825"/>
            <a:ext cx="5028367"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Perspectives et Implications Futures</a:t>
            </a:r>
            <a:endParaRPr lang="en-US" sz="2200" dirty="0"/>
          </a:p>
        </p:txBody>
      </p:sp>
      <p:sp>
        <p:nvSpPr>
          <p:cNvPr id="3" name="Text 1"/>
          <p:cNvSpPr/>
          <p:nvPr/>
        </p:nvSpPr>
        <p:spPr>
          <a:xfrm>
            <a:off x="396835" y="949523"/>
            <a:ext cx="1701165" cy="212646"/>
          </a:xfrm>
          <a:prstGeom prst="rect">
            <a:avLst/>
          </a:prstGeom>
          <a:noFill/>
          <a:ln/>
        </p:spPr>
        <p:txBody>
          <a:bodyPr wrap="none" lIns="0" tIns="0" rIns="0" bIns="0" rtlCol="0" anchor="t"/>
          <a:lstStyle/>
          <a:p>
            <a:pPr algn="l" indent="0" marL="0">
              <a:lnSpc>
                <a:spcPts val="1650"/>
              </a:lnSpc>
              <a:buNone/>
            </a:pPr>
            <a:r>
              <a:rPr lang="en-US" sz="1300" b="1" dirty="0">
                <a:solidFill>
                  <a:srgbClr val="000000"/>
                </a:solidFill>
                <a:latin typeface="Inter Bold" pitchFamily="34" charset="0"/>
                <a:ea typeface="Inter Bold" pitchFamily="34" charset="-122"/>
                <a:cs typeface="Inter Bold" pitchFamily="34" charset="-120"/>
              </a:rPr>
              <a:t>Acteurs Majeurs</a:t>
            </a:r>
            <a:endParaRPr lang="en-US" sz="1300" dirty="0"/>
          </a:p>
        </p:txBody>
      </p:sp>
      <p:sp>
        <p:nvSpPr>
          <p:cNvPr id="4" name="Text 2"/>
          <p:cNvSpPr/>
          <p:nvPr/>
        </p:nvSpPr>
        <p:spPr>
          <a:xfrm>
            <a:off x="396835" y="1275517"/>
            <a:ext cx="6780014" cy="362903"/>
          </a:xfrm>
          <a:prstGeom prst="rect">
            <a:avLst/>
          </a:prstGeom>
          <a:noFill/>
          <a:ln/>
        </p:spPr>
        <p:txBody>
          <a:bodyPr wrap="square" lIns="0" tIns="0" rIns="0" bIns="0" rtlCol="0" anchor="t"/>
          <a:lstStyle/>
          <a:p>
            <a:pPr algn="l" indent="0" marL="0">
              <a:lnSpc>
                <a:spcPts val="1400"/>
              </a:lnSpc>
              <a:buNone/>
            </a:pPr>
            <a:r>
              <a:rPr lang="en-US" sz="850" b="1" dirty="0">
                <a:solidFill>
                  <a:srgbClr val="272525"/>
                </a:solidFill>
                <a:latin typeface="Inter" pitchFamily="34" charset="0"/>
                <a:ea typeface="Inter" pitchFamily="34" charset="-122"/>
                <a:cs typeface="Inter" pitchFamily="34" charset="-120"/>
              </a:rPr>
              <a:t>Google</a:t>
            </a:r>
            <a:pPr algn="l" indent="0" marL="0">
              <a:lnSpc>
                <a:spcPts val="1400"/>
              </a:lnSpc>
              <a:buNone/>
            </a:pPr>
            <a:r>
              <a:rPr lang="en-US" sz="850" dirty="0">
                <a:solidFill>
                  <a:srgbClr val="272525"/>
                </a:solidFill>
                <a:latin typeface="Inter" pitchFamily="34" charset="0"/>
                <a:ea typeface="Inter" pitchFamily="34" charset="-122"/>
                <a:cs typeface="Inter" pitchFamily="34" charset="-120"/>
              </a:rPr>
              <a:t>, </a:t>
            </a:r>
            <a:pPr algn="l" indent="0" marL="0">
              <a:lnSpc>
                <a:spcPts val="1400"/>
              </a:lnSpc>
              <a:buNone/>
            </a:pPr>
            <a:r>
              <a:rPr lang="en-US" sz="850" b="1" dirty="0">
                <a:solidFill>
                  <a:srgbClr val="272525"/>
                </a:solidFill>
                <a:latin typeface="Inter" pitchFamily="34" charset="0"/>
                <a:ea typeface="Inter" pitchFamily="34" charset="-122"/>
                <a:cs typeface="Inter" pitchFamily="34" charset="-120"/>
              </a:rPr>
              <a:t>OpenAI</a:t>
            </a:r>
            <a:pPr algn="l" indent="0" marL="0">
              <a:lnSpc>
                <a:spcPts val="1400"/>
              </a:lnSpc>
              <a:buNone/>
            </a:pPr>
            <a:r>
              <a:rPr lang="en-US" sz="850" dirty="0">
                <a:solidFill>
                  <a:srgbClr val="272525"/>
                </a:solidFill>
                <a:latin typeface="Inter" pitchFamily="34" charset="0"/>
                <a:ea typeface="Inter" pitchFamily="34" charset="-122"/>
                <a:cs typeface="Inter" pitchFamily="34" charset="-120"/>
              </a:rPr>
              <a:t> et </a:t>
            </a:r>
            <a:pPr algn="l" indent="0" marL="0">
              <a:lnSpc>
                <a:spcPts val="1400"/>
              </a:lnSpc>
              <a:buNone/>
            </a:pPr>
            <a:r>
              <a:rPr lang="en-US" sz="850" b="1" dirty="0">
                <a:solidFill>
                  <a:srgbClr val="272525"/>
                </a:solidFill>
                <a:latin typeface="Inter" pitchFamily="34" charset="0"/>
                <a:ea typeface="Inter" pitchFamily="34" charset="-122"/>
                <a:cs typeface="Inter" pitchFamily="34" charset="-120"/>
              </a:rPr>
              <a:t>Microsoft</a:t>
            </a:r>
            <a:pPr algn="l" indent="0" marL="0">
              <a:lnSpc>
                <a:spcPts val="1400"/>
              </a:lnSpc>
              <a:buNone/>
            </a:pPr>
            <a:r>
              <a:rPr lang="en-US" sz="850" dirty="0">
                <a:solidFill>
                  <a:srgbClr val="272525"/>
                </a:solidFill>
                <a:latin typeface="Inter" pitchFamily="34" charset="0"/>
                <a:ea typeface="Inter" pitchFamily="34" charset="-122"/>
                <a:cs typeface="Inter" pitchFamily="34" charset="-120"/>
              </a:rPr>
              <a:t> dominent le paysage de l'IA, investissant massivement dans la recherche et le développement de modèles toujours plus performants.</a:t>
            </a:r>
            <a:endParaRPr lang="en-US" sz="850" dirty="0"/>
          </a:p>
        </p:txBody>
      </p:sp>
      <p:pic>
        <p:nvPicPr>
          <p:cNvPr id="5" name="Image 0" descr="preencoded.png">    </p:cNvPr>
          <p:cNvPicPr>
            <a:picLocks noChangeAspect="1"/>
          </p:cNvPicPr>
          <p:nvPr/>
        </p:nvPicPr>
        <p:blipFill>
          <a:blip r:embed="rId1"/>
          <a:stretch>
            <a:fillRect/>
          </a:stretch>
        </p:blipFill>
        <p:spPr>
          <a:xfrm>
            <a:off x="396835" y="1765935"/>
            <a:ext cx="6780014" cy="6780014"/>
          </a:xfrm>
          <a:prstGeom prst="rect">
            <a:avLst/>
          </a:prstGeom>
        </p:spPr>
      </p:pic>
      <p:sp>
        <p:nvSpPr>
          <p:cNvPr id="6" name="Text 3"/>
          <p:cNvSpPr/>
          <p:nvPr/>
        </p:nvSpPr>
        <p:spPr>
          <a:xfrm>
            <a:off x="7461171" y="949523"/>
            <a:ext cx="1701165" cy="212646"/>
          </a:xfrm>
          <a:prstGeom prst="rect">
            <a:avLst/>
          </a:prstGeom>
          <a:noFill/>
          <a:ln/>
        </p:spPr>
        <p:txBody>
          <a:bodyPr wrap="none" lIns="0" tIns="0" rIns="0" bIns="0" rtlCol="0" anchor="t"/>
          <a:lstStyle/>
          <a:p>
            <a:pPr algn="l" indent="0" marL="0">
              <a:lnSpc>
                <a:spcPts val="1650"/>
              </a:lnSpc>
              <a:buNone/>
            </a:pPr>
            <a:r>
              <a:rPr lang="en-US" sz="1300" b="1" dirty="0">
                <a:solidFill>
                  <a:srgbClr val="000000"/>
                </a:solidFill>
                <a:latin typeface="Inter Bold" pitchFamily="34" charset="0"/>
                <a:ea typeface="Inter Bold" pitchFamily="34" charset="-122"/>
                <a:cs typeface="Inter Bold" pitchFamily="34" charset="-120"/>
              </a:rPr>
              <a:t>Défis à Relever</a:t>
            </a:r>
            <a:endParaRPr lang="en-US" sz="1300" dirty="0"/>
          </a:p>
        </p:txBody>
      </p:sp>
      <p:sp>
        <p:nvSpPr>
          <p:cNvPr id="7" name="Text 4"/>
          <p:cNvSpPr/>
          <p:nvPr/>
        </p:nvSpPr>
        <p:spPr>
          <a:xfrm>
            <a:off x="7461171" y="1275517"/>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72525"/>
                </a:solidFill>
                <a:latin typeface="Inter" pitchFamily="34" charset="0"/>
                <a:ea typeface="Inter" pitchFamily="34" charset="-122"/>
                <a:cs typeface="Inter" pitchFamily="34" charset="-120"/>
              </a:rPr>
              <a:t>Questions éthiques et régulation</a:t>
            </a:r>
            <a:endParaRPr lang="en-US" sz="850" dirty="0"/>
          </a:p>
        </p:txBody>
      </p:sp>
      <p:sp>
        <p:nvSpPr>
          <p:cNvPr id="8" name="Text 5"/>
          <p:cNvSpPr/>
          <p:nvPr/>
        </p:nvSpPr>
        <p:spPr>
          <a:xfrm>
            <a:off x="7461171" y="1496616"/>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72525"/>
                </a:solidFill>
                <a:latin typeface="Inter" pitchFamily="34" charset="0"/>
                <a:ea typeface="Inter" pitchFamily="34" charset="-122"/>
                <a:cs typeface="Inter" pitchFamily="34" charset="-120"/>
              </a:rPr>
              <a:t>Coûts computationnels exponentiels</a:t>
            </a:r>
            <a:endParaRPr lang="en-US" sz="850" dirty="0"/>
          </a:p>
        </p:txBody>
      </p:sp>
      <p:sp>
        <p:nvSpPr>
          <p:cNvPr id="9" name="Text 6"/>
          <p:cNvSpPr/>
          <p:nvPr/>
        </p:nvSpPr>
        <p:spPr>
          <a:xfrm>
            <a:off x="7461171" y="1717715"/>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72525"/>
                </a:solidFill>
                <a:latin typeface="Inter" pitchFamily="34" charset="0"/>
                <a:ea typeface="Inter" pitchFamily="34" charset="-122"/>
                <a:cs typeface="Inter" pitchFamily="34" charset="-120"/>
              </a:rPr>
              <a:t>Protection de la confidentialité</a:t>
            </a:r>
            <a:endParaRPr lang="en-US" sz="850" dirty="0"/>
          </a:p>
        </p:txBody>
      </p:sp>
      <p:sp>
        <p:nvSpPr>
          <p:cNvPr id="10" name="Text 7"/>
          <p:cNvSpPr/>
          <p:nvPr/>
        </p:nvSpPr>
        <p:spPr>
          <a:xfrm>
            <a:off x="7461171" y="1938814"/>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72525"/>
                </a:solidFill>
                <a:latin typeface="Inter" pitchFamily="34" charset="0"/>
                <a:ea typeface="Inter" pitchFamily="34" charset="-122"/>
                <a:cs typeface="Inter" pitchFamily="34" charset="-120"/>
              </a:rPr>
              <a:t>Biais algorithmiques</a:t>
            </a:r>
            <a:endParaRPr lang="en-US" sz="850" dirty="0"/>
          </a:p>
        </p:txBody>
      </p:sp>
      <p:pic>
        <p:nvPicPr>
          <p:cNvPr id="11" name="Image 1" descr="preencoded.png">    </p:cNvPr>
          <p:cNvPicPr>
            <a:picLocks noChangeAspect="1"/>
          </p:cNvPicPr>
          <p:nvPr/>
        </p:nvPicPr>
        <p:blipFill>
          <a:blip r:embed="rId2"/>
          <a:stretch>
            <a:fillRect/>
          </a:stretch>
        </p:blipFill>
        <p:spPr>
          <a:xfrm>
            <a:off x="396835" y="8800981"/>
            <a:ext cx="4612243" cy="453628"/>
          </a:xfrm>
          <a:prstGeom prst="rect">
            <a:avLst/>
          </a:prstGeom>
        </p:spPr>
      </p:pic>
      <p:sp>
        <p:nvSpPr>
          <p:cNvPr id="12" name="Text 8"/>
          <p:cNvSpPr/>
          <p:nvPr/>
        </p:nvSpPr>
        <p:spPr>
          <a:xfrm>
            <a:off x="510183" y="9367957"/>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Automatisation</a:t>
            </a:r>
            <a:endParaRPr lang="en-US" sz="1100" dirty="0"/>
          </a:p>
        </p:txBody>
      </p:sp>
      <p:sp>
        <p:nvSpPr>
          <p:cNvPr id="13" name="Text 9"/>
          <p:cNvSpPr/>
          <p:nvPr/>
        </p:nvSpPr>
        <p:spPr>
          <a:xfrm>
            <a:off x="510183" y="9613106"/>
            <a:ext cx="4385548" cy="181451"/>
          </a:xfrm>
          <a:prstGeom prst="rect">
            <a:avLst/>
          </a:prstGeom>
          <a:noFill/>
          <a:ln/>
        </p:spPr>
        <p:txBody>
          <a:bodyPr wrap="non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Optimisation des processus métier</a:t>
            </a:r>
            <a:endParaRPr lang="en-US" sz="850" dirty="0"/>
          </a:p>
        </p:txBody>
      </p:sp>
      <p:pic>
        <p:nvPicPr>
          <p:cNvPr id="14" name="Image 2" descr="preencoded.png">    </p:cNvPr>
          <p:cNvPicPr>
            <a:picLocks noChangeAspect="1"/>
          </p:cNvPicPr>
          <p:nvPr/>
        </p:nvPicPr>
        <p:blipFill>
          <a:blip r:embed="rId3"/>
          <a:stretch>
            <a:fillRect/>
          </a:stretch>
        </p:blipFill>
        <p:spPr>
          <a:xfrm>
            <a:off x="5009078" y="8800981"/>
            <a:ext cx="4612243" cy="453628"/>
          </a:xfrm>
          <a:prstGeom prst="rect">
            <a:avLst/>
          </a:prstGeom>
        </p:spPr>
      </p:pic>
      <p:sp>
        <p:nvSpPr>
          <p:cNvPr id="15" name="Text 10"/>
          <p:cNvSpPr/>
          <p:nvPr/>
        </p:nvSpPr>
        <p:spPr>
          <a:xfrm>
            <a:off x="5122426" y="9367957"/>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Innovation</a:t>
            </a:r>
            <a:endParaRPr lang="en-US" sz="1100" dirty="0"/>
          </a:p>
        </p:txBody>
      </p:sp>
      <p:sp>
        <p:nvSpPr>
          <p:cNvPr id="16" name="Text 11"/>
          <p:cNvSpPr/>
          <p:nvPr/>
        </p:nvSpPr>
        <p:spPr>
          <a:xfrm>
            <a:off x="5122426" y="9613106"/>
            <a:ext cx="4385548" cy="181451"/>
          </a:xfrm>
          <a:prstGeom prst="rect">
            <a:avLst/>
          </a:prstGeom>
          <a:noFill/>
          <a:ln/>
        </p:spPr>
        <p:txBody>
          <a:bodyPr wrap="non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Nouveaux produits et services</a:t>
            </a:r>
            <a:endParaRPr lang="en-US" sz="850" dirty="0"/>
          </a:p>
        </p:txBody>
      </p:sp>
      <p:pic>
        <p:nvPicPr>
          <p:cNvPr id="17" name="Image 3" descr="preencoded.png">    </p:cNvPr>
          <p:cNvPicPr>
            <a:picLocks noChangeAspect="1"/>
          </p:cNvPicPr>
          <p:nvPr/>
        </p:nvPicPr>
        <p:blipFill>
          <a:blip r:embed="rId4"/>
          <a:stretch>
            <a:fillRect/>
          </a:stretch>
        </p:blipFill>
        <p:spPr>
          <a:xfrm>
            <a:off x="9621322" y="8800981"/>
            <a:ext cx="4612243" cy="453628"/>
          </a:xfrm>
          <a:prstGeom prst="rect">
            <a:avLst/>
          </a:prstGeom>
        </p:spPr>
      </p:pic>
      <p:sp>
        <p:nvSpPr>
          <p:cNvPr id="18" name="Text 12"/>
          <p:cNvSpPr/>
          <p:nvPr/>
        </p:nvSpPr>
        <p:spPr>
          <a:xfrm>
            <a:off x="9734669" y="9367957"/>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72525"/>
                </a:solidFill>
                <a:latin typeface="Inter Bold" pitchFamily="34" charset="0"/>
                <a:ea typeface="Inter Bold" pitchFamily="34" charset="-122"/>
                <a:cs typeface="Inter Bold" pitchFamily="34" charset="-120"/>
              </a:rPr>
              <a:t>Personnalisation</a:t>
            </a:r>
            <a:endParaRPr lang="en-US" sz="1100" dirty="0"/>
          </a:p>
        </p:txBody>
      </p:sp>
      <p:sp>
        <p:nvSpPr>
          <p:cNvPr id="19" name="Text 13"/>
          <p:cNvSpPr/>
          <p:nvPr/>
        </p:nvSpPr>
        <p:spPr>
          <a:xfrm>
            <a:off x="9734669" y="9613106"/>
            <a:ext cx="4385548" cy="181451"/>
          </a:xfrm>
          <a:prstGeom prst="rect">
            <a:avLst/>
          </a:prstGeom>
          <a:noFill/>
          <a:ln/>
        </p:spPr>
        <p:txBody>
          <a:bodyPr wrap="non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Expériences utilisateur sur mesure</a:t>
            </a:r>
            <a:endParaRPr lang="en-US" sz="850" dirty="0"/>
          </a:p>
        </p:txBody>
      </p:sp>
      <p:sp>
        <p:nvSpPr>
          <p:cNvPr id="20" name="Text 14"/>
          <p:cNvSpPr/>
          <p:nvPr/>
        </p:nvSpPr>
        <p:spPr>
          <a:xfrm>
            <a:off x="566857" y="10162937"/>
            <a:ext cx="13666708" cy="181451"/>
          </a:xfrm>
          <a:prstGeom prst="rect">
            <a:avLst/>
          </a:prstGeom>
          <a:noFill/>
          <a:ln/>
        </p:spPr>
        <p:txBody>
          <a:bodyPr wrap="none" lIns="0" tIns="0" rIns="0" bIns="0" rtlCol="0" anchor="t"/>
          <a:lstStyle/>
          <a:p>
            <a:pPr algn="l" indent="0" marL="0">
              <a:lnSpc>
                <a:spcPts val="1400"/>
              </a:lnSpc>
              <a:buNone/>
            </a:pPr>
            <a:r>
              <a:rPr lang="en-US" sz="850" dirty="0">
                <a:solidFill>
                  <a:srgbClr val="272525"/>
                </a:solidFill>
                <a:latin typeface="Inter" pitchFamily="34" charset="0"/>
                <a:ea typeface="Inter" pitchFamily="34" charset="-122"/>
                <a:cs typeface="Inter" pitchFamily="34" charset="-120"/>
              </a:rPr>
              <a:t>L'avenir verra une intégration encore plus profonde de l'IA dans notre quotidien, avec des modèles spécialisés adaptés à chaque secteur d'activité.</a:t>
            </a:r>
            <a:endParaRPr lang="en-US" sz="850" dirty="0"/>
          </a:p>
        </p:txBody>
      </p:sp>
      <p:sp>
        <p:nvSpPr>
          <p:cNvPr id="21" name="Shape 15"/>
          <p:cNvSpPr/>
          <p:nvPr/>
        </p:nvSpPr>
        <p:spPr>
          <a:xfrm>
            <a:off x="396835" y="10035421"/>
            <a:ext cx="15240" cy="436483"/>
          </a:xfrm>
          <a:prstGeom prst="rect">
            <a:avLst/>
          </a:prstGeom>
          <a:solidFill>
            <a:srgbClr val="4950BC"/>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vt:i4>
      </vt:variant>
    </vt:vector>
  </HeadingPairs>
  <TitlesOfParts>
    <vt:vector size="6" baseType="lpstr">
      <vt:lpstr>Arial</vt:lpstr>
      <vt:lpstr>Calibri</vt:lpstr>
      <vt:lpstr>Office Theme</vt:lpstr>
      <vt:lpstr>Slide 1</vt:lpstr>
      <vt:lpstr>Slide 2</vt:lpstr>
      <vt:lpstr>Slide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2025-12-08T14:01:22Z</dcterms:created>
  <dcterms:modified xsi:type="dcterms:W3CDTF">2025-12-08T14:01:22Z</dcterms:modified>
</cp:coreProperties>
</file>